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99" r:id="rId29"/>
    <p:sldId id="274" r:id="rId30"/>
    <p:sldId id="294" r:id="rId31"/>
    <p:sldId id="275" r:id="rId32"/>
    <p:sldId id="276" r:id="rId33"/>
    <p:sldId id="301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C9"/>
    <a:srgbClr val="581D66"/>
    <a:srgbClr val="22A884"/>
    <a:srgbClr val="FDE722"/>
    <a:srgbClr val="7CD153"/>
    <a:srgbClr val="357E93"/>
    <a:srgbClr val="2A788E"/>
    <a:srgbClr val="414487"/>
    <a:srgbClr val="E5E5E5"/>
    <a:srgbClr val="FC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967" autoAdjust="0"/>
  </p:normalViewPr>
  <p:slideViewPr>
    <p:cSldViewPr snapToGrid="0" snapToObjects="1">
      <p:cViewPr varScale="1">
        <p:scale>
          <a:sx n="56" d="100"/>
          <a:sy n="56" d="100"/>
        </p:scale>
        <p:origin x="1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6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840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Cupertino</a:t>
            </a:r>
          </a:p>
          <a:p>
            <a:r>
              <a:rPr lang="en-US" sz="2000" b="1" dirty="0"/>
              <a:t>Los Angeles</a:t>
            </a:r>
          </a:p>
          <a:p>
            <a:r>
              <a:rPr lang="en-US" sz="2000" b="1" dirty="0"/>
              <a:t>Mountain View </a:t>
            </a:r>
          </a:p>
          <a:p>
            <a:r>
              <a:rPr lang="en-US" sz="2000" b="1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251233" y="1972063"/>
            <a:ext cx="113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Bellevue</a:t>
            </a:r>
          </a:p>
          <a:p>
            <a:r>
              <a:rPr lang="en-US" sz="2000" b="1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113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Austin</a:t>
            </a:r>
          </a:p>
          <a:p>
            <a:r>
              <a:rPr lang="en-US" sz="2000" b="1" dirty="0"/>
              <a:t>Dallas</a:t>
            </a:r>
          </a:p>
          <a:p>
            <a:r>
              <a:rPr lang="en-US" sz="2000" b="1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5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0" y="2964394"/>
            <a:ext cx="103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41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38821" y="4129985"/>
            <a:ext cx="18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27BEF-3FBB-4F6D-A56B-24221268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2" y="695436"/>
            <a:ext cx="7374636" cy="5467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C723-97D3-4871-844B-E1D3202E3B54}"/>
              </a:ext>
            </a:extLst>
          </p:cNvPr>
          <p:cNvSpPr/>
          <p:nvPr/>
        </p:nvSpPr>
        <p:spPr>
          <a:xfrm>
            <a:off x="2091559" y="945931"/>
            <a:ext cx="1303282" cy="5216632"/>
          </a:xfrm>
          <a:prstGeom prst="rect">
            <a:avLst/>
          </a:prstGeom>
          <a:noFill/>
          <a:ln w="180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5.55112E-17 2.96296E-6 L -0.06493 2.96296E-6 C -0.09427 2.96296E-6 -0.12986 -0.00348 -0.12986 -0.00602 L -0.12986 -0.0118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.55112E-17 2.96296E-6 L 0.26267 2.96296E-6 C 0.38021 2.96296E-6 0.52535 -0.00209 0.52535 -0.00348 L 0.52535 -0.0067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E1C4B6E-3AB0-42D0-BD83-FD0DE299FA7F}"/>
              </a:ext>
            </a:extLst>
          </p:cNvPr>
          <p:cNvGrpSpPr/>
          <p:nvPr/>
        </p:nvGrpSpPr>
        <p:grpSpPr>
          <a:xfrm>
            <a:off x="6208327" y="4303250"/>
            <a:ext cx="2307021" cy="1720641"/>
            <a:chOff x="6208327" y="4303250"/>
            <a:chExt cx="2307021" cy="1720641"/>
          </a:xfrm>
        </p:grpSpPr>
        <p:pic>
          <p:nvPicPr>
            <p:cNvPr id="1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D082E92-214D-4A60-B0A4-204F84630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FD01BA-CEAC-4378-9D5E-B08BA77DEE8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PCA used to reduce </a:t>
            </a:r>
            <a:br>
              <a:rPr lang="en-US" dirty="0"/>
            </a:br>
            <a:r>
              <a:rPr lang="en-US" dirty="0"/>
              <a:t>high-dimensionality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9943F1-36B4-45F8-B3A0-5F61480D4E2E}"/>
              </a:ext>
            </a:extLst>
          </p:cNvPr>
          <p:cNvGrpSpPr/>
          <p:nvPr/>
        </p:nvGrpSpPr>
        <p:grpSpPr>
          <a:xfrm>
            <a:off x="628650" y="2123091"/>
            <a:ext cx="2393074" cy="1700169"/>
            <a:chOff x="628650" y="2123091"/>
            <a:chExt cx="2393074" cy="1700169"/>
          </a:xfrm>
        </p:grpSpPr>
        <p:pic>
          <p:nvPicPr>
            <p:cNvPr id="5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6EBB7F1-CEA0-4502-AB09-19B9EB369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BBAD97-B649-48E1-A18D-446C25952372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C7F0DA-4D98-49E7-9068-276A100B9958}"/>
              </a:ext>
            </a:extLst>
          </p:cNvPr>
          <p:cNvGrpSpPr/>
          <p:nvPr/>
        </p:nvGrpSpPr>
        <p:grpSpPr>
          <a:xfrm>
            <a:off x="628650" y="4256783"/>
            <a:ext cx="2393074" cy="1730323"/>
            <a:chOff x="628650" y="4256783"/>
            <a:chExt cx="2393074" cy="1730323"/>
          </a:xfrm>
        </p:grpSpPr>
        <p:pic>
          <p:nvPicPr>
            <p:cNvPr id="1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413573B-707E-4465-A96B-EFD75D2CC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09ADC7-267F-405E-A51F-05AC011BD643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C2BF27-3212-41DC-B167-D36BEEC4AF79}"/>
              </a:ext>
            </a:extLst>
          </p:cNvPr>
          <p:cNvGrpSpPr/>
          <p:nvPr/>
        </p:nvGrpSpPr>
        <p:grpSpPr>
          <a:xfrm>
            <a:off x="5961336" y="2075058"/>
            <a:ext cx="2554014" cy="1824280"/>
            <a:chOff x="5961336" y="2075058"/>
            <a:chExt cx="2554014" cy="1824280"/>
          </a:xfrm>
        </p:grpSpPr>
        <p:pic>
          <p:nvPicPr>
            <p:cNvPr id="9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23A76D7-0EDE-4F19-8EE8-9E9B3EE5D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24" t="5223" r="-108" b="53493"/>
            <a:stretch/>
          </p:blipFill>
          <p:spPr>
            <a:xfrm>
              <a:off x="5961336" y="2259724"/>
              <a:ext cx="2554014" cy="16396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7E3FEA-C744-44CE-A868-1D8DD099F06A}"/>
                </a:ext>
              </a:extLst>
            </p:cNvPr>
            <p:cNvSpPr txBox="1"/>
            <p:nvPr/>
          </p:nvSpPr>
          <p:spPr>
            <a:xfrm>
              <a:off x="6453352" y="2075058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Engineer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8457B2-1A80-4188-A4EB-4193A83CEFEF}"/>
              </a:ext>
            </a:extLst>
          </p:cNvPr>
          <p:cNvGrpSpPr/>
          <p:nvPr/>
        </p:nvGrpSpPr>
        <p:grpSpPr>
          <a:xfrm>
            <a:off x="3281043" y="2059285"/>
            <a:ext cx="2567964" cy="1840053"/>
            <a:chOff x="3281043" y="2059285"/>
            <a:chExt cx="2567964" cy="1840053"/>
          </a:xfrm>
        </p:grpSpPr>
        <p:pic>
          <p:nvPicPr>
            <p:cNvPr id="8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F0AC3FF-1C57-4D2A-AD38-90192B081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4C3BF-48E3-4A2C-9BD5-CCA1337C3857}"/>
                </a:ext>
              </a:extLst>
            </p:cNvPr>
            <p:cNvSpPr txBox="1"/>
            <p:nvPr/>
          </p:nvSpPr>
          <p:spPr>
            <a:xfrm>
              <a:off x="3281043" y="2059285"/>
              <a:ext cx="24134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6BB1DF-B2FB-4A88-9249-8B8CC1B60330}"/>
              </a:ext>
            </a:extLst>
          </p:cNvPr>
          <p:cNvGrpSpPr/>
          <p:nvPr/>
        </p:nvGrpSpPr>
        <p:grpSpPr>
          <a:xfrm>
            <a:off x="3461515" y="4267934"/>
            <a:ext cx="2307021" cy="1719172"/>
            <a:chOff x="3461515" y="4267934"/>
            <a:chExt cx="2307021" cy="1719172"/>
          </a:xfrm>
        </p:grpSpPr>
        <p:pic>
          <p:nvPicPr>
            <p:cNvPr id="11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67AEB2-4D2C-4817-8A97-0D67E83C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9" t="63179" r="35739"/>
            <a:stretch/>
          </p:blipFill>
          <p:spPr>
            <a:xfrm>
              <a:off x="3461515" y="4524703"/>
              <a:ext cx="2307021" cy="14624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DF8A35-0F56-4AA7-A54B-A0B1CE16F9F9}"/>
                </a:ext>
              </a:extLst>
            </p:cNvPr>
            <p:cNvSpPr txBox="1"/>
            <p:nvPr/>
          </p:nvSpPr>
          <p:spPr>
            <a:xfrm>
              <a:off x="3655630" y="4267934"/>
              <a:ext cx="19447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Engineer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DD7CDD-BFB4-4408-90FD-A7729F617E45}"/>
              </a:ext>
            </a:extLst>
          </p:cNvPr>
          <p:cNvGrpSpPr/>
          <p:nvPr/>
        </p:nvGrpSpPr>
        <p:grpSpPr>
          <a:xfrm>
            <a:off x="1489190" y="1851575"/>
            <a:ext cx="6656327" cy="4212580"/>
            <a:chOff x="628650" y="2123091"/>
            <a:chExt cx="2393074" cy="1700169"/>
          </a:xfrm>
          <a:solidFill>
            <a:schemeClr val="bg1"/>
          </a:solidFill>
        </p:grpSpPr>
        <p:pic>
          <p:nvPicPr>
            <p:cNvPr id="27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576E6BD-B388-4108-8C35-6DC42CA77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  <a:grpFill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95F741-11F2-4D42-A3F5-197AE63AF317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C5B928-D7E1-45A0-BF7A-D137C3418FFE}"/>
              </a:ext>
            </a:extLst>
          </p:cNvPr>
          <p:cNvGrpSpPr/>
          <p:nvPr/>
        </p:nvGrpSpPr>
        <p:grpSpPr>
          <a:xfrm>
            <a:off x="1268670" y="1743861"/>
            <a:ext cx="6473399" cy="4356831"/>
            <a:chOff x="5961336" y="2075058"/>
            <a:chExt cx="2554014" cy="1824280"/>
          </a:xfrm>
        </p:grpSpPr>
        <p:pic>
          <p:nvPicPr>
            <p:cNvPr id="33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9445483-FB81-489F-AEF4-0A254BF9D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24" t="5223" r="-108" b="53493"/>
            <a:stretch/>
          </p:blipFill>
          <p:spPr>
            <a:xfrm>
              <a:off x="5961336" y="2259724"/>
              <a:ext cx="2554014" cy="1639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54F6C0-DE22-4E6E-ABB5-03A3C58F7143}"/>
                </a:ext>
              </a:extLst>
            </p:cNvPr>
            <p:cNvSpPr txBox="1"/>
            <p:nvPr/>
          </p:nvSpPr>
          <p:spPr>
            <a:xfrm>
              <a:off x="6453352" y="2075058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Engineer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1B0780-2B40-4EB6-A6AD-EAC8F0B41D47}"/>
              </a:ext>
            </a:extLst>
          </p:cNvPr>
          <p:cNvGrpSpPr/>
          <p:nvPr/>
        </p:nvGrpSpPr>
        <p:grpSpPr>
          <a:xfrm>
            <a:off x="1684580" y="2030834"/>
            <a:ext cx="6093841" cy="4298400"/>
            <a:chOff x="3294993" y="2059285"/>
            <a:chExt cx="2554014" cy="1840053"/>
          </a:xfrm>
          <a:solidFill>
            <a:schemeClr val="bg1"/>
          </a:solidFill>
        </p:grpSpPr>
        <p:pic>
          <p:nvPicPr>
            <p:cNvPr id="3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6534801-F776-4703-97D3-BEE0FC44D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5CEA84-A008-4295-8B1C-FAF2951CA8E9}"/>
                </a:ext>
              </a:extLst>
            </p:cNvPr>
            <p:cNvSpPr txBox="1"/>
            <p:nvPr/>
          </p:nvSpPr>
          <p:spPr>
            <a:xfrm>
              <a:off x="3496481" y="2059285"/>
              <a:ext cx="2041747" cy="227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  <a:p>
              <a:pPr algn="ctr"/>
              <a:endParaRPr lang="en-US" sz="10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AB8075-F599-4C4A-B83D-D3F247F39256}"/>
              </a:ext>
            </a:extLst>
          </p:cNvPr>
          <p:cNvGrpSpPr/>
          <p:nvPr/>
        </p:nvGrpSpPr>
        <p:grpSpPr>
          <a:xfrm>
            <a:off x="1622178" y="1761948"/>
            <a:ext cx="5882988" cy="4009486"/>
            <a:chOff x="628650" y="4256783"/>
            <a:chExt cx="2393074" cy="1730323"/>
          </a:xfrm>
          <a:solidFill>
            <a:schemeClr val="bg1"/>
          </a:solidFill>
        </p:grpSpPr>
        <p:pic>
          <p:nvPicPr>
            <p:cNvPr id="36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2722F6-D931-4FB6-B46A-103D40804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  <a:grpFill/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CC21A5-F2BD-4D81-872C-AD59EB715E1A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537087-2D28-437D-9021-A0006B7486D8}"/>
              </a:ext>
            </a:extLst>
          </p:cNvPr>
          <p:cNvGrpSpPr/>
          <p:nvPr/>
        </p:nvGrpSpPr>
        <p:grpSpPr>
          <a:xfrm>
            <a:off x="1745344" y="1761948"/>
            <a:ext cx="5829735" cy="4082672"/>
            <a:chOff x="3461515" y="4267934"/>
            <a:chExt cx="2307021" cy="1719172"/>
          </a:xfrm>
          <a:solidFill>
            <a:schemeClr val="bg1"/>
          </a:solidFill>
        </p:grpSpPr>
        <p:pic>
          <p:nvPicPr>
            <p:cNvPr id="39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47004AA-7841-4EE6-A9B4-73361543C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9" t="63179" r="35739"/>
            <a:stretch/>
          </p:blipFill>
          <p:spPr>
            <a:xfrm>
              <a:off x="3461515" y="4524703"/>
              <a:ext cx="2307021" cy="1462403"/>
            </a:xfrm>
            <a:prstGeom prst="rect">
              <a:avLst/>
            </a:prstGeom>
            <a:grpFill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3BE856-AE26-43F8-87C3-7FF1D35A4D1C}"/>
                </a:ext>
              </a:extLst>
            </p:cNvPr>
            <p:cNvSpPr txBox="1"/>
            <p:nvPr/>
          </p:nvSpPr>
          <p:spPr>
            <a:xfrm>
              <a:off x="3655630" y="4267934"/>
              <a:ext cx="194474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Engineer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5E40F1-6974-4E4E-988A-B798289D0C00}"/>
              </a:ext>
            </a:extLst>
          </p:cNvPr>
          <p:cNvGrpSpPr/>
          <p:nvPr/>
        </p:nvGrpSpPr>
        <p:grpSpPr>
          <a:xfrm>
            <a:off x="1680639" y="1797518"/>
            <a:ext cx="5543991" cy="4047102"/>
            <a:chOff x="6208327" y="4303250"/>
            <a:chExt cx="2307021" cy="1720641"/>
          </a:xfrm>
          <a:solidFill>
            <a:schemeClr val="bg1"/>
          </a:solidFill>
        </p:grpSpPr>
        <p:pic>
          <p:nvPicPr>
            <p:cNvPr id="4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3AD0324-8E73-4AB7-BA6D-F1FF9DFB1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  <a:grpFill/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F93EB8-9441-40D4-B1EF-909CC082E96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14 -0.00648 L -0.32848 -0.117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0.01736 -0.1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15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32309 -0.1011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5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0.29913 0.2131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1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00955 0.225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1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56 -0.07315 L 0.35955 0.1849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</a:t>
            </a:r>
            <a:br>
              <a:rPr lang="en-US" dirty="0"/>
            </a:br>
            <a:r>
              <a:rPr lang="en-US" dirty="0"/>
              <a:t>K-Means was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2348342" y="1890910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1606768" y="1498793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Supervised Clustering</a:t>
            </a:r>
            <a:br>
              <a:rPr lang="en-US" dirty="0"/>
            </a:br>
            <a:r>
              <a:rPr lang="en-US" dirty="0"/>
              <a:t>Bad Results – 50% Accurate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Supervised Clustering: </a:t>
            </a:r>
            <a:br>
              <a:rPr lang="en-US" dirty="0"/>
            </a:br>
            <a:r>
              <a:rPr lang="en-US" dirty="0"/>
              <a:t>Where is Data Engineer?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9569" y="1396708"/>
            <a:ext cx="6881904" cy="4438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8940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952591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880610" y="2094244"/>
            <a:ext cx="15201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013061" y="4949587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888354" y="3382659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Neural Network Classification</a:t>
            </a:r>
            <a:br>
              <a:rPr lang="en-US" dirty="0"/>
            </a:br>
            <a:r>
              <a:rPr lang="en-US" dirty="0"/>
              <a:t>92.5% Accurate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696097B-247D-4C8E-B35A-3CA65AB0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6452" y="4273756"/>
            <a:ext cx="2157548" cy="1438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723C3-1FEA-7845-B804-4BDDD7BB78CB}"/>
              </a:ext>
            </a:extLst>
          </p:cNvPr>
          <p:cNvSpPr txBox="1"/>
          <p:nvPr/>
        </p:nvSpPr>
        <p:spPr>
          <a:xfrm>
            <a:off x="7280396" y="401336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NN Supervised Classification</a:t>
            </a:r>
            <a:br>
              <a:rPr lang="en-US" dirty="0"/>
            </a:br>
            <a:r>
              <a:rPr lang="en-US" dirty="0"/>
              <a:t>85% Accurate</a:t>
            </a:r>
          </a:p>
        </p:txBody>
      </p:sp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7" t="12508" r="9592" b="12196"/>
          <a:stretch/>
        </p:blipFill>
        <p:spPr>
          <a:xfrm>
            <a:off x="620260" y="1486741"/>
            <a:ext cx="6266406" cy="4542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1370830" y="21158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2409825" y="3097316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2876550" y="470088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5333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B37C1-3DE0-4821-9DFD-4C7BBE634BA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931037" y="4528812"/>
            <a:ext cx="2157984" cy="1435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6A9CC2-E654-41ED-8F1E-ECEFD79A34E8}"/>
              </a:ext>
            </a:extLst>
          </p:cNvPr>
          <p:cNvSpPr txBox="1"/>
          <p:nvPr/>
        </p:nvSpPr>
        <p:spPr>
          <a:xfrm>
            <a:off x="7167490" y="417452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DADE4F-C6EE-4F81-A7FB-758601D40F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Neural Network had an acceptable accuracy rates</a:t>
            </a:r>
          </a:p>
          <a:p>
            <a:r>
              <a:rPr lang="en-US" dirty="0"/>
              <a:t>Data Scientists’ job posting overlaps Statistician and Data Analyst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5067C-9DC9-4D52-8207-E2188FBD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6" y="1596013"/>
            <a:ext cx="4160134" cy="36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625" b="6492"/>
          <a:stretch/>
        </p:blipFill>
        <p:spPr>
          <a:xfrm>
            <a:off x="1542786" y="837727"/>
            <a:ext cx="6021152" cy="59867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453515" y="5241410"/>
            <a:ext cx="1085850" cy="345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90408" y="4204385"/>
            <a:ext cx="1085850" cy="348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3515" y="4564684"/>
            <a:ext cx="1085850" cy="3451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75682" y="1755020"/>
            <a:ext cx="1085850" cy="610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14792" y="4861077"/>
            <a:ext cx="1711951" cy="387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25636" y="2179880"/>
            <a:ext cx="1296349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60667" y="3224100"/>
            <a:ext cx="1466133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2EBFD73-19E4-4D4F-BEFA-8068D29D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am I a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69682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Grand Prairie,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1642</Words>
  <Application>Microsoft Office PowerPoint</Application>
  <PresentationFormat>On-screen Show (4:3)</PresentationFormat>
  <Paragraphs>346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PCA used to reduce  high-dimensionality</vt:lpstr>
      <vt:lpstr>Unsupervised Clustering K-Means was inaccurate</vt:lpstr>
      <vt:lpstr>Supervised Clustering Bad Results – 50% Accurate</vt:lpstr>
      <vt:lpstr>Supervised Clustering:  Where is Data Engineer? </vt:lpstr>
      <vt:lpstr>Neural Network Classification 92.5% Accurate</vt:lpstr>
      <vt:lpstr>NN Supervised Classification 85% Accurate</vt:lpstr>
      <vt:lpstr>Clustering Summary</vt:lpstr>
      <vt:lpstr>Most Common Words</vt:lpstr>
      <vt:lpstr>Most Common Words</vt:lpstr>
      <vt:lpstr>So am I a Data Scientist?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Andrew Nguyen</cp:lastModifiedBy>
  <cp:revision>102</cp:revision>
  <cp:lastPrinted>2019-10-24T03:28:30Z</cp:lastPrinted>
  <dcterms:created xsi:type="dcterms:W3CDTF">2019-10-24T00:24:41Z</dcterms:created>
  <dcterms:modified xsi:type="dcterms:W3CDTF">2019-10-30T16:33:01Z</dcterms:modified>
</cp:coreProperties>
</file>